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89" r:id="rId3"/>
    <p:sldId id="345" r:id="rId4"/>
    <p:sldId id="335" r:id="rId5"/>
    <p:sldId id="336" r:id="rId6"/>
    <p:sldId id="337" r:id="rId7"/>
    <p:sldId id="339" r:id="rId8"/>
    <p:sldId id="340" r:id="rId9"/>
    <p:sldId id="341" r:id="rId10"/>
    <p:sldId id="342" r:id="rId11"/>
    <p:sldId id="343" r:id="rId12"/>
    <p:sldId id="383" r:id="rId13"/>
    <p:sldId id="344" r:id="rId14"/>
    <p:sldId id="346" r:id="rId15"/>
    <p:sldId id="347" r:id="rId16"/>
    <p:sldId id="348" r:id="rId17"/>
    <p:sldId id="349" r:id="rId18"/>
    <p:sldId id="350" r:id="rId19"/>
    <p:sldId id="351" r:id="rId20"/>
    <p:sldId id="355" r:id="rId21"/>
    <p:sldId id="352" r:id="rId22"/>
    <p:sldId id="353" r:id="rId23"/>
    <p:sldId id="354" r:id="rId24"/>
    <p:sldId id="356" r:id="rId25"/>
    <p:sldId id="357" r:id="rId26"/>
    <p:sldId id="376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75" r:id="rId37"/>
    <p:sldId id="367" r:id="rId38"/>
    <p:sldId id="369" r:id="rId39"/>
    <p:sldId id="368" r:id="rId40"/>
    <p:sldId id="370" r:id="rId41"/>
    <p:sldId id="371" r:id="rId42"/>
    <p:sldId id="372" r:id="rId43"/>
    <p:sldId id="374" r:id="rId44"/>
    <p:sldId id="377" r:id="rId45"/>
    <p:sldId id="373" r:id="rId46"/>
    <p:sldId id="381" r:id="rId47"/>
    <p:sldId id="382" r:id="rId48"/>
    <p:sldId id="378" r:id="rId49"/>
    <p:sldId id="379" r:id="rId50"/>
    <p:sldId id="380" r:id="rId51"/>
    <p:sldId id="333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1" autoAdjust="0"/>
    <p:restoredTop sz="94676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9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48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73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7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75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3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17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57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9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41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6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7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NCR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2457" y="2420888"/>
            <a:ext cx="8458200" cy="48256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Курс – «Технологии разработки и защиты баз данных»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I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семестр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88640"/>
            <a:ext cx="624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Высший колледж информатики НГУ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511" y="3573016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Тема: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данных. Сетевая, иерархическая, реляционная, объектно-реляционная, объектно-ориентированная,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-ориентированная.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7904" y="6231408"/>
            <a:ext cx="201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Новосибирск 202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1342" y="5679832"/>
            <a:ext cx="587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Преподаватель – к.т.н.,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Жирнов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Анатолий Алексеевич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Админ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55" y="836712"/>
            <a:ext cx="2426118" cy="7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01962" y="3162456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Лекция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№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b="1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72255" y="1689967"/>
            <a:ext cx="8458200" cy="482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Кафедра информатики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61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Операции над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данными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692696"/>
            <a:ext cx="843176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Язык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манипулирования данными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Language, DML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семейство компьютерных языков, используемых в компьютерных программах или пользователями баз данных для получения, вставки, удаления или изменения данных в базах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только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DML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существуют и другие языки!</a:t>
            </a: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типу производимых действий различают следующие операции: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 нахождение их позиции в БД;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(чтение) данных из БД;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(запись) данных в БД;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из БД;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модификация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(изменение) данных БД.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17032"/>
            <a:ext cx="2664296" cy="237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mobileed.org/mobileedwp/wp-content/uploads/2014/01/DM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525157"/>
            <a:ext cx="2736304" cy="122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8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Ограничения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целостности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476672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целостности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правила, которым должны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удовлетворять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элементов данных. Ограничения целостности делятся на явные и неявные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неявного ограничения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тот факт, что запись типа СОТРУДНИК имеет поле Дата рождения,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служит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 существу, ограничением целостности, означающим, что каждый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имеет дату рождения, причём только одну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Явные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включаются в структуру базы данных с помощью средств языка контроля данных (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В качестве явных ограничений чаще всего выступают условия, накладываемые на значения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неявного ограничения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номер паспорта является уникальным, заработная плата 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отрицательной, а дата приёма сотрудника на работу обязательно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меньше, чем дата его перевода на другую работу.</a:t>
            </a:r>
          </a:p>
        </p:txBody>
      </p:sp>
      <p:pic>
        <p:nvPicPr>
          <p:cNvPr id="6146" name="Picture 2" descr="https://www.gcreddy.com/wp-content/uploads/2013/03/Data-Control-Langu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797152"/>
            <a:ext cx="2520280" cy="18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1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Структура управления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</a:t>
            </a:r>
            <a:endParaRPr lang="ru-RU" dirty="0"/>
          </a:p>
        </p:txBody>
      </p:sp>
      <p:pic>
        <p:nvPicPr>
          <p:cNvPr id="5122" name="Picture 2" descr="https://tse2.mm.bing.net/th?id=OIP.Lp_9YiPLZOGb2LXYXNUy5wEsDP&amp;pid=15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560840" cy="5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24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Модели 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692696"/>
            <a:ext cx="843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совокупность методов и средств определения логической структуры базы данных и динамического моделирования состояния предметной области в базе данных.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настоящее время разработано много различных моделей данных.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сетевая, иерархическая и реляционная модели.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21" y="2383401"/>
            <a:ext cx="5616624" cy="418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Иерархическая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483637"/>
            <a:ext cx="84317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Суть иерархического хранения данных заключается в применении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инвертированной древообразной структуры. В наивысшей точке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располагался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корень дерева, ниже – дочерние узлы (листья дерева).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узлы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связывались друг с другом благодаря сложной системе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указателей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Каждый из узлов, в свою очередь, мог являться родительским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отношению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одному или нескольким нижерасположенным узлам, 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дочернего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узла не может быть более одного родителя. Таким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образом,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иерархической модели реализована одна из наиболее часто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встречающихся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реальном мире связей между сущностями – связь «один ко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56" y="2780927"/>
            <a:ext cx="3880900" cy="33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35896" y="6227440"/>
            <a:ext cx="2883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Иерархическая модель данных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3737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Иерархическая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модель. Пример.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692696"/>
            <a:ext cx="843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Например, в городе находится много компаний,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образовано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 отделов, в отделе работает много сотрудников.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Подобное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существенно снижает остроту проблемы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избыточности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Проект базы данных «отдел – сотрудник»,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реализованный средствами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иерархической модели, мог бы выглядеть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2" y="2276872"/>
            <a:ext cx="8546549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654191" y="5927962"/>
            <a:ext cx="3203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иерархической БД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6176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ИМД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548680"/>
            <a:ext cx="84317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понимания структуры данных. Иерархическое построение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интуитивно понятно, что существенно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упрощает проектирование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Иерархические БД представляли собой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неразрозненные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и файлы. Все данные находились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 контролем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системы управления базами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не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допускала некорректные действия с записями (например,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родительского узла, у которого оставались «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осиротевшими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дочерние элементы);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Данные больше не принадлежат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одному приложению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Наличие системного каталога позволяет работать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БД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приложениям, умеющим читать метаданные;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Контролируемый доступ к данным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СУБД, в которую закладывается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предпочтительная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политика безопасности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12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548680"/>
            <a:ext cx="84317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ограничения в организации отношений между сущностями.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Иерархическая модель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организовать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последовательную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связь «один ко многим» между данными, но не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состоянии реализовать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 «многие ко многим»;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структурная зависимость.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физически данные также станут храниться в виде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дерева. Серьезное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структуры (например, переподчинение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узлов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могло привести к тому, что прикладные приложения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теряли возможность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 по данным;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сложность разработки прикладного программного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(ППО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Разработчик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ППО должен знать особенности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физического хранения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иначе он мог просто заблудиться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запутанной системе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указателей.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4972" y="4437112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Замечание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Иерархическая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данных очень удобна при осуществлении поиска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запрашиваемые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уже сгруппированы по соответствующим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ветвям дерева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нам остается лишь спускаться от корня схемы к требуемому листу.</a:t>
            </a:r>
          </a:p>
        </p:txBody>
      </p:sp>
    </p:spTree>
    <p:extLst>
      <p:ext uri="{BB962C8B-B14F-4D97-AF65-F5344CB8AC3E}">
        <p14:creationId xmlns:p14="http://schemas.microsoft.com/office/powerpoint/2010/main" val="391812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18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48680"/>
            <a:ext cx="6954655" cy="439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83568" y="6381328"/>
            <a:ext cx="380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https://www.intersystems.com/cache/</a:t>
            </a:r>
            <a:endParaRPr lang="ru-RU" dirty="0"/>
          </a:p>
        </p:txBody>
      </p:sp>
      <p:pic>
        <p:nvPicPr>
          <p:cNvPr id="6148" name="Picture 4" descr="https://tritec-education.ru/wp-content/uploads/2014/12/intersystemcache_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05" y="5065982"/>
            <a:ext cx="1872208" cy="131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122641" y="6011996"/>
            <a:ext cx="3601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https://www.ibm.com/products/ims</a:t>
            </a:r>
            <a:endParaRPr lang="ru-RU" dirty="0"/>
          </a:p>
        </p:txBody>
      </p:sp>
      <p:pic>
        <p:nvPicPr>
          <p:cNvPr id="6150" name="Picture 6" descr="https://onlinexperiences.com/FileLibrary/2731/24/12.12.18_IMS_Logo_WebCa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67" y="5226238"/>
            <a:ext cx="3821928" cy="7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6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Сетевая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620688"/>
            <a:ext cx="8575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Сетевая модель позволяет организовывать БД, структура которых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графом общего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вида.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сетевой модели соответствует структуризации данных по версии CODASYL. Каждая вершина графа хранит экземпляры сущностей (записи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типа) и сведения о групповых отношениях с сущностями других типов. Каждая запись может хранить произвольное количество значений атрибутов (элементов данных и агрегатов), характеризующих экземпляр сущности. Для каждого типа записи выделяется первичный ключ – атрибут, значение которого позволяет однозначно идентифицировать запись среди экземпляров записей данного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69254" y="6227440"/>
            <a:ext cx="2252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Сетевая модель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ru-RU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74" y="3429000"/>
            <a:ext cx="544015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70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Понятие модели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548680"/>
            <a:ext cx="84249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совокупность правил порождения структур данных в базе данных, операций над ними, а также ограничений целостности,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определяющих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допустимые связи и значения данных, последовательность 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Итак, модель данных состоит из трёх частей: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Набор типов структур данных.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провести аналогию с языками программирования, в которых тоже есть предопределённые типы структур данных, такие как скалярные данные, векторы, массивы, структуры (например, тип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языке Си) и т.д.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Набор операторов или правил вывода, которые могут быть применены к любым правильным примерам типов данных, перечисленных в (1), чтобы находить, выводить или преобразовывать информацию, содержащуюся в любых частях этих структур в любых комбинациях.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операциями являются: создание и модификация структур данных, внесение новых данных, удаление и модификация существующих данных, поиск данных по различным условиям.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Набор общих правил целостности, которые прямо или косвенно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определяют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непротиворечивых состояний базы данных и/или 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множество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 её состояния. </a:t>
            </a:r>
          </a:p>
        </p:txBody>
      </p:sp>
    </p:spTree>
    <p:extLst>
      <p:ext uri="{BB962C8B-B14F-4D97-AF65-F5344CB8AC3E}">
        <p14:creationId xmlns:p14="http://schemas.microsoft.com/office/powerpoint/2010/main" val="316286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Сетевая модель. Пример.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548680"/>
            <a:ext cx="84317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СМД применяются следующие операции над данными: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внесение информации в БД;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включить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групповое отношение: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установление связей между данными;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переключить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переход члена набора к другому владельцу;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модификация данных;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извлечь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чтение данных;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физическое или логическое удаление данных;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исключить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группового отношения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разрыв связей между данными.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25513" y="6355383"/>
            <a:ext cx="4243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фрагмента сетевой БД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«Предприятие»</a:t>
            </a:r>
            <a:endParaRPr lang="ru-RU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65" y="3717032"/>
            <a:ext cx="6746833" cy="250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0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548680"/>
            <a:ext cx="84317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она позволяла назначать произвольное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связей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узлами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она в состоянии создавать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более точно отражающие связи реального мира,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частности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сетевых БД без особого труда можно было формировать отношения «многие ко многим» или замыкать связь узла на себя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самого;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удалении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в сетевой БД уничтожается только этот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соответствующий 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и связь с ним, все остальное остается на месте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любое непродуманное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связей может привести к нарушению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целостности данных;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произвольных связей повышает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схемы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БД и как следствие вызывает дополнительные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обеспечении целостности данных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разработки прикладного программного обеспечения.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2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22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580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https://www.broadcom.com/products/mainframe/databases-database-mgmt/idms</a:t>
            </a:r>
            <a:endParaRPr lang="ru-RU" dirty="0"/>
          </a:p>
        </p:txBody>
      </p:sp>
      <p:pic>
        <p:nvPicPr>
          <p:cNvPr id="11266" name="Picture 2" descr="https://upload.wikimedia.org/wikipedia/commons/thumb/1/11/CA_Technologies_brand.svg/1200px-CA_Technologies_bran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291797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716016" y="3140968"/>
            <a:ext cx="383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NCR</a:t>
            </a:r>
            <a:r>
              <a:rPr lang="en-US" dirty="0"/>
              <a:t> </a:t>
            </a:r>
            <a:r>
              <a:rPr lang="en-US" dirty="0" smtClean="0"/>
              <a:t>IDM-9000</a:t>
            </a:r>
            <a:r>
              <a:rPr lang="ru-RU" dirty="0" smtClean="0"/>
              <a:t> - </a:t>
            </a:r>
            <a:r>
              <a:rPr lang="en-US" dirty="0"/>
              <a:t>https://www.ncr.com/</a:t>
            </a:r>
          </a:p>
        </p:txBody>
      </p:sp>
      <p:pic>
        <p:nvPicPr>
          <p:cNvPr id="11268" name="Picture 4" descr="https://g.foolcdn.com/image/?url=https%3A//g.foolcdn.com/editorial/images/460034/ncr-logo.jpg&amp;w=2000&amp;op=resiz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53" y="980728"/>
            <a:ext cx="4916989" cy="19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4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Реляционная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548680"/>
            <a:ext cx="87062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Довольно скоро на смену иерархической и сетевой моделям пришла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принципиально новая модель данных – реляционная. Реляционная модель данных была предложена в 1970 г. математиком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Эдгаром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Коддом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E.F.). РМД является наиболее широко распространенной моделью данных и единственной из трёх основных моделей данных,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теоретический базис с использованием теории множеств. Базовой структурой РМД является отношение, основанное на декартовом произведении доменов. Домен – это множество значений, которое может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данных (например, множество целых чисел, множество дат, множество комбинаций символов длиной N и т.п.). Домен может задаваться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перечислением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элементов, указанием диапазона значений, функцией и т.д.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1560" y="5673442"/>
            <a:ext cx="78556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Замечание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отличие от однотипных записей реляционных БД, записи в иерархической 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 моделях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обладать различной структурой, т. е. содержать различное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разнотипных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полей.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11002"/>
            <a:ext cx="4680520" cy="221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24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Реляционная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модель. Пример.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548680"/>
            <a:ext cx="8431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РМД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следующие операции над данными: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запомнить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внесение информации в БД;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модификация данных;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извлечь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чтение данных;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физическое или логическое удаление данных;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25513" y="6355383"/>
            <a:ext cx="485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табличной формы представления отношения</a:t>
            </a:r>
            <a:endParaRPr lang="ru-RU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6"/>
            <a:ext cx="705052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581128"/>
            <a:ext cx="593150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81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548680"/>
            <a:ext cx="843176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 и формирования базы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универсальностью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удобством обработки данных, которая осуществляется с помощью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декларативного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языка запросов SQL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предметной области в рамках реляционной модели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создаёт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сложности, т.к. в этой модели нет специальных средств для отображения различных типов связей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агрегатов;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агрегатов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тому, что при проектировании реляционной БД приходится проводить нормализацию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нормализации данные об одной сущности предметной области распределяются по нескольким таблицам, что усложняет работу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специальных механизмов навигации (как в иерархической или сетевой моделях), с одной стороны, ведёт к упрощению модели, а с другой – к многократному увеличению времени на извлечение данных, т.к. во многих случаях требуется просмотреть всё отношение для поиска нужных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57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Когда следует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использовать РМД?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1" y="764704"/>
            <a:ext cx="8136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наличие строгой структуры подлежащих хранению данных;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обеспечение целостности данных;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применение проверенных и стандартизированных технологий;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развитая система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61150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624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27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98207" y="2996952"/>
            <a:ext cx="2543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https://www.mysql.com/</a:t>
            </a:r>
            <a:endParaRPr lang="ru-RU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836712"/>
            <a:ext cx="3028973" cy="211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87824" y="5013176"/>
            <a:ext cx="286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https://www.firebirdsql.org/</a:t>
            </a:r>
            <a:endParaRPr lang="ru-RU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96" y="4077072"/>
            <a:ext cx="25146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153431" y="2858451"/>
            <a:ext cx="3483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https://www.microsoft.com/ru-ru/sql-server?rtc=1</a:t>
            </a:r>
            <a:endParaRPr lang="ru-RU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03" y="940236"/>
            <a:ext cx="2380007" cy="19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24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Объектно-реляционная модель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28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20688"/>
            <a:ext cx="85037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Объектно-реляционная модель данных (ОРМД) реализована с помощью реляционных таблиц, но включает объекты, аналогичные объектам в объектно-ориентированном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программировании.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ОРМД используются такие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объектно-ориентированные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компоненты, как пользовательские типы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инкапсуляция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полиморфизм, наследование, переопределение методов и т.п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перспективах этого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свидетельствует тот факт, что ведущие фирмы–производители СУБД, в числе которых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Informix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INGRES и др., расширили возможности своих продуктов до объектно-реляционной СУБД (ОРСУБД).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большинстве реализаций ОРМД объектами признаются агрегат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(отношение), которая может входить в состав другой таблицы. Методы обработки данных представлены в виде хранимых процедур и триггеров,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 процедурными объектами базы данных и связаны с таблицами. На концептуальном уровне все данные объектно-реляционной БД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отношений, и ОРСУБД поддерживают язык SQL</a:t>
            </a:r>
          </a:p>
        </p:txBody>
      </p:sp>
    </p:spTree>
    <p:extLst>
      <p:ext uri="{BB962C8B-B14F-4D97-AF65-F5344CB8AC3E}">
        <p14:creationId xmlns:p14="http://schemas.microsoft.com/office/powerpoint/2010/main" val="315540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5733256"/>
            <a:ext cx="3513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https://www.oracle.com/database/</a:t>
            </a:r>
            <a:endParaRPr lang="ru-RU" dirty="0"/>
          </a:p>
        </p:txBody>
      </p:sp>
      <p:pic>
        <p:nvPicPr>
          <p:cNvPr id="16386" name="Picture 2" descr="https://www.sqlsplus.com/wp-content/uploads/2020/09/Ora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4001673" cy="22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96076" y="1988840"/>
            <a:ext cx="3518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https://www.ibm.com/products/inf</a:t>
            </a:r>
            <a:endParaRPr lang="ru-RU" dirty="0"/>
          </a:p>
        </p:txBody>
      </p:sp>
      <p:pic>
        <p:nvPicPr>
          <p:cNvPr id="11" name="Picture 2" descr="https://webapp.io/blog/content/images/size/w2000/2019/11/postg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13666"/>
            <a:ext cx="435248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436096" y="5363924"/>
            <a:ext cx="2884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https://www.postgresql.org/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84" y="907976"/>
            <a:ext cx="221784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604219" y="2358172"/>
            <a:ext cx="2716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https://www.ibm.com/db2</a:t>
            </a:r>
            <a:endParaRPr lang="ru-RU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44" y="1469757"/>
            <a:ext cx="2617059" cy="70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2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Эволюция моделей реализации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04998"/>
            <a:ext cx="7488832" cy="591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92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Объектно-ориентированная модель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20688"/>
            <a:ext cx="8503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Моделирование данных в ООМД базируется на понятии объекта. ООМД обычно применяется в сложных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областях, для моделирования которых не хватает функциональности реляционной модели (например, для систем автоматизации проектирования (САПР), издательских систем и т.п.).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создании объектно-ориентированных СУБД (ООСУБД)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разные методы, а именно: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встраивание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объектно-ориентированный язык средств, предназначенных для работы с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существующего языка работы с базами данных объектно-ориентированными функциями;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объектно-ориентированных библиотек функций для работы с БД;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нового языка и новой объектно-ориентированной модели данных.</a:t>
            </a:r>
          </a:p>
        </p:txBody>
      </p:sp>
      <p:pic>
        <p:nvPicPr>
          <p:cNvPr id="18434" name="Picture 2" descr="https://upload.wikimedia.org/wikipedia/commons/c/cc/%D0%9E%D0%B1%D1%8A%D0%B5%D0%BA%D1%82%D0%BD%D0%BE-%D0%BE%D1%80%D0%B8%D0%B5%D0%BD%D1%82%D0%B8%D1%80%D0%BE%D0%B2%D0%B0%D0%BD%D0%BD%D0%B0%D1%8F_%D0%B1%D0%B0%D0%B7%D0%B0_%D0%B4%D0%B0%D0%BD%D0%BD%D1%8B%D1%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98207"/>
            <a:ext cx="558977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3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ООМД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548680"/>
            <a:ext cx="843176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широкие возможности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области, выразительный язык запросов и высокую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OID происходит существенно быстрее, чем поиск в реляционной таблице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универсальной модели данных для ООБД. 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уже упомянули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основную причину этого – недостаточную простоту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проработанность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математического аппарата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современных общепризнанных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недостаточность средств защиты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производительность. Особенно производительность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снижается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параллельного доступа, т. к. основным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блокировки выступает объект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совместимость между ООБД разных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производителей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усложняет переход с одного программного продукта на другой.</a:t>
            </a:r>
          </a:p>
        </p:txBody>
      </p:sp>
    </p:spTree>
    <p:extLst>
      <p:ext uri="{BB962C8B-B14F-4D97-AF65-F5344CB8AC3E}">
        <p14:creationId xmlns:p14="http://schemas.microsoft.com/office/powerpoint/2010/main" val="389198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Документ-ориентированная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. Слабоструктурированные данные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836712"/>
            <a:ext cx="8503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Для обслуживания слабоструктурированных данных в 1998 году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отдельный стандарт – расширяемый язык разметки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XML). Особо подчеркнем, что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слабоструктурированные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в формате XML не нуждаются в услугах отдельных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СУБД, 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обработки XML разработан специальный прикладной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программирования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2500266"/>
            <a:ext cx="2072530" cy="87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324" y="2483854"/>
            <a:ext cx="2495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97350" y="3893646"/>
            <a:ext cx="269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https://www.w3.org/XML/</a:t>
            </a:r>
            <a:endParaRPr lang="ru-RU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09311"/>
            <a:ext cx="4392488" cy="306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82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Документ-ориентированная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. Слабоструктурированные данные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836712"/>
            <a:ext cx="85037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Документ-ориентированная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document-oriented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модель данных –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явление сравнительно новое, появившееся в начале 2000-х. Данная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выступает едва ли не антиподом реляционной теории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опирается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идею хранения иерархических структур данных, в которой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элемент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 собой целостный, а не «размазанный» по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двумерным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отношениям, как в реляционной модели, документ.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не в таблицах, а в специальных хранилищах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документов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Основным инструментом по доступу и управлению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 выступает декларативный язык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93" y="3390617"/>
            <a:ext cx="5760640" cy="317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31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upload.wikimedia.org/wikipedia/commons/thumb/5/5e/Cassandra_logo.svg/1200px-Cassandra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05" y="1379616"/>
            <a:ext cx="257939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1.bp.blogspot.com/-f4oyhWKFA1s/YKrvgLQ2UwI/AAAAAAAAWQo/9Kwg97He3o8Mk1oT4UGRoGvpLa53iHJQgCNcBGAsYHQ/s2048/Apache%2BSol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84784"/>
            <a:ext cx="242929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alooma.com/img/integrations/mongod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54" y="4261739"/>
            <a:ext cx="1907051" cy="18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andreyex.ru/wp-content/uploads/2019/12/Kak-ustanovit-CouchDB-na-CentOS-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355" y="4374941"/>
            <a:ext cx="2241532" cy="17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196398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ООМД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764704"/>
            <a:ext cx="84317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существенных затрат на сборку данных из нескольких таблиц в единое целое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этом просто нет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необходимости, ведь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 никто и не собирался разделять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обработка больших объемов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неструктурированных данных;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облачных хранилищ и облачных вычислений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горизонтальная масштабируемость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(по сравнению с реляционной) разработка БД.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ограниченность синтаксических конструкций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управлению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 языка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32135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92088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Когда следует использовать</a:t>
            </a:r>
            <a:br>
              <a:rPr lang="ru-RU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документ-ориентированную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модель?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908720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подлежащие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хранению данные не структурированы,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 трудно формализуемы или могут изменяться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хранения данных ведется в условиях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цейтнота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всех требований к БД доминирующими выступают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обработки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 масштабируемость.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3314"/>
            <a:ext cx="3600400" cy="384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15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20080"/>
          </a:xfrm>
        </p:spPr>
        <p:txBody>
          <a:bodyPr>
            <a:normAutofit/>
          </a:bodyPr>
          <a:lstStyle/>
          <a:p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Графовая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база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836712"/>
            <a:ext cx="85037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Разновидность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 данных с реализацией сетевой модели в виде графа и его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обобщений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Графовую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данных обычно рассматривают как обобщение RDF-модели или сетевой модели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элементами модели являются узлы и связи. В зависимости от реализации узлов и рёбер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графовую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данных разделяют на несколько подтипов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 применяются для моделирования социальных графов (социальных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биоинформатике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https://upload.wikimedia.org/wikipedia/commons/3/3a/GraphDatabase_Property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89" y="2868463"/>
            <a:ext cx="5328592" cy="37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15616" y="6011996"/>
            <a:ext cx="1987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https://neo4j.com/</a:t>
            </a:r>
            <a:endParaRPr lang="ru-RU" dirty="0"/>
          </a:p>
        </p:txBody>
      </p:sp>
      <p:pic>
        <p:nvPicPr>
          <p:cNvPr id="22532" name="Picture 4" descr="https://newtechaudit.ru/wp-content/uploads/2022/02/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43567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3608" y="2492896"/>
            <a:ext cx="265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https://infinitegraph.com/</a:t>
            </a:r>
            <a:endParaRPr lang="ru-RU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3858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88491" y="2863066"/>
            <a:ext cx="288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https://www.arangodb.com/</a:t>
            </a:r>
            <a:endParaRPr lang="ru-RU" dirty="0"/>
          </a:p>
        </p:txBody>
      </p:sp>
      <p:pic>
        <p:nvPicPr>
          <p:cNvPr id="22535" name="Picture 7" descr="https://www.thesmbguide.com/images/arangodb-1024x512-202010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6" y="1298549"/>
            <a:ext cx="3913291" cy="195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588491" y="6005007"/>
            <a:ext cx="2408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https://janusgraph.org/</a:t>
            </a:r>
            <a:endParaRPr lang="ru-RU" dirty="0"/>
          </a:p>
        </p:txBody>
      </p:sp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32" y="4725144"/>
            <a:ext cx="3485778" cy="102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582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ГМД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764704"/>
            <a:ext cx="84317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существенно превосходить реляционные по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производительности;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иметь преимущества в наглядности представления и простоте внесения изменений в схему базы данных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аналогичны сетевой МД;</a:t>
            </a:r>
          </a:p>
        </p:txBody>
      </p:sp>
    </p:spTree>
    <p:extLst>
      <p:ext uri="{BB962C8B-B14F-4D97-AF65-F5344CB8AC3E}">
        <p14:creationId xmlns:p14="http://schemas.microsoft.com/office/powerpoint/2010/main" val="223972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Для чего нужно моделирование?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1519" y="548680"/>
            <a:ext cx="85757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Построение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различного рода моделей широко применяется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областях науки и техники. В авиастроении, прежде чем поднять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небо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дорогостоящий самолет, его уменьшенная модель проходит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аэродинамической трубе. Конструкторы летательного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выясняют, насколько удачны контуры будущего истребителя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пассажирского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лайнера, не рискуя жизнями экипажа. Физики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астрономы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изучая особенности протекания ядерных реакций на Солнце,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имеют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даже теоретической возможности потрогать светило руками.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81523"/>
            <a:ext cx="5040560" cy="377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39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Столбцовая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модель.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Столбцово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-ориентированная СУБД. 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40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836712"/>
            <a:ext cx="85037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Столбцово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-ориентированная СУБД или столбчатая СУБД - это система управления базами данных (СУБД), которая хранит таблицы данных по столбцам, а не по строкам. Практическое использование хранилища столбцов и хранилища строк мало чем отличается в мире реляционных СУБД. Как столбчатые, так и строковые базы данных могут использовать традиционные языки запросов к базам данных, такие как SQL, для загрузки данных и выполнения запросов. Как строковые, так и столбчатые базы данных могут стать основой системы для обслуживания данных для общего извлечения, преобразования, загрузки (ETL)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57624"/>
            <a:ext cx="3109816" cy="122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685132"/>
            <a:ext cx="1285279" cy="116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581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41</a:t>
            </a:r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Примеры</a:t>
            </a:r>
            <a:endParaRPr lang="ru-RU" sz="2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97228" y="3140968"/>
            <a:ext cx="2429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https://clickhouse.com/</a:t>
            </a:r>
            <a:endParaRPr lang="ru-RU" dirty="0"/>
          </a:p>
        </p:txBody>
      </p:sp>
      <p:pic>
        <p:nvPicPr>
          <p:cNvPr id="25602" name="Picture 2" descr="https://xn--d1abiikjcedki.xn--p1ai/upload/iblock/610/6107c90e75efd1c0567c4ffda8a5b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3888432" cy="204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626291" y="568070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https://translated.turbopages.org/proxy_u/en-ru.ru.d644deb3-630ee34e-de2a6ae1-74722d776562/https/www.monetdb.org/</a:t>
            </a:r>
            <a:endParaRPr lang="ru-RU" dirty="0"/>
          </a:p>
        </p:txBody>
      </p:sp>
      <p:pic>
        <p:nvPicPr>
          <p:cNvPr id="25604" name="Picture 4" descr="https://upload.wikimedia.org/wikipedia/en/thumb/b/b9/Monetdb-logo.png/362px-Monetdb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861048"/>
            <a:ext cx="4032069" cy="170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60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Достоинства и недостатки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столбцово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-ориентированной МД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42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764704"/>
            <a:ext cx="8431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эффективный доступ к данным при запросе только подмножества столбцов (за счет устранения необходимости считывать столбцы, которые не относятся к делу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возможностей для сжатия данных</a:t>
            </a:r>
          </a:p>
          <a:p>
            <a:pPr algn="ctr"/>
            <a:endParaRPr lang="ru-RU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менее эффективны для вставки новых данных;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93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Обзор современных СУБД 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43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5" y="764704"/>
            <a:ext cx="84317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кратко характеризуются следующими принципами их построения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современных СУБД может работать на компьютерах различной архитектуры под управлением разных операционных систем;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подавляющее большинство современных СУБД   использует реляционную модель данных;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для описания данных и манипуляции ими используют принятые стандарты в области языков;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СУБД являются сетевыми СУБД, которые предназначены для поддержки многопользовательского режима работы с базой данных;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имеют развитые средства администрирования баз данных и средства защиты хранимой  в них информации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21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Выбор СУБД и других программных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средств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44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548680"/>
            <a:ext cx="87986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Анализ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задач показывает, что для реализации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требуемых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 подходят почти все СУБД для ПЭВМ (MS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Firebird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др.). Все они поддерживают реляционную модель данных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предоставляют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разнообразные возможности для работы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данными. Объём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внешней и оперативной памяти, требующийся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функционирования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СУБД, обычно указывается в сопроводительной документации.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2190491"/>
            <a:ext cx="7483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данный момент, в </a:t>
            </a:r>
            <a:r>
              <a:rPr lang="ru-RU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имеются следующие ограничения: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08" y="2559823"/>
            <a:ext cx="6273499" cy="208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4644997"/>
            <a:ext cx="8712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Согласно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результатам автоматизированного исследования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различного ПО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предмет ошибок, в исходном коде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найдено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проблемных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 на 775000 строк исходного кода (в среднем,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на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39000 строк кода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Для сравнения: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97 проблем,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на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 строк кода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FreeBSD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(целиком) — 306 проблем,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ошибка 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4000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 кода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(только ядро) — 950 проблем,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ошибка на </a:t>
            </a:r>
            <a:r>
              <a:rPr lang="ru-RU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10 000 </a:t>
            </a:r>
            <a:r>
              <a:rPr lang="ru-RU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 кода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738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Требования к оборудованию и программному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обеспечению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45</a:t>
            </a:r>
            <a:endParaRPr lang="ru-RU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7" y="1011848"/>
            <a:ext cx="7992888" cy="570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245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Требования к оборудованию и программному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обеспечению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112474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SQL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 предлагается поддержка списка надежных и хорошо известных дистрибутивов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Red Hat Enterprise Linux (versions 7.3-7.6)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SUSE Enterprise Linux Server v12 SP2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Ubuntu 16.04 Long-Term Support (LTS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 дистрибутивы поддерживаются на дисках форматов XFS или EXT4</a:t>
            </a:r>
          </a:p>
        </p:txBody>
      </p:sp>
    </p:spTree>
    <p:extLst>
      <p:ext uri="{BB962C8B-B14F-4D97-AF65-F5344CB8AC3E}">
        <p14:creationId xmlns:p14="http://schemas.microsoft.com/office/powerpoint/2010/main" val="3661924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Требования к оборудованию и программному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обеспечению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83568" y="5991431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правит миром корпоративных веб-серверов. Источник: https://top500.org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4" y="980727"/>
            <a:ext cx="749617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048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720080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Требования к оборудованию и программному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обеспечению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48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3" y="1052736"/>
            <a:ext cx="8359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Установка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поддерживается только на процессорах x64. Он больше не поддерживается на процессорах x86.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9" y="1988840"/>
            <a:ext cx="79533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361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Совместимость.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49</a:t>
            </a:r>
            <a:endParaRPr lang="ru-R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23"/>
            <a:ext cx="7128792" cy="595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28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Моделирование данных и поток 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692696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Поток данных (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описывает процесс обработки данных в организации: кто работает с данными, где они хранятся и что с ними происходит. Потоки данных часто документируются в виде диаграмм потоков данных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(DF-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 –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diagrams).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Модель данных (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описывает внутренние, логические взаимоотношения между данными безотносительно к тому, кто именно работает с данными или какие операции над ними выполняются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20888"/>
            <a:ext cx="4068452" cy="425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729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779134" cy="576064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ru-RU" sz="2800" b="1" dirty="0" err="1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 2019: Требования к дисковому пространству.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50</a:t>
            </a:r>
            <a:endParaRPr lang="ru-RU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15823"/>
            <a:ext cx="7416824" cy="605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246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116632"/>
            <a:ext cx="8686800" cy="504056"/>
          </a:xfrm>
        </p:spPr>
        <p:txBody>
          <a:bodyPr>
            <a:normAutofit/>
          </a:bodyPr>
          <a:lstStyle/>
          <a:p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25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98072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В. Скакун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 в базах данных и экспертных системах: пособие для студентов фак. радиофизики и комп. технологий / В. В. Скакун. – Минск: БГУ, 2015. – 140 с.: ил.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Microsoft SQL Server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 scalability, and security both on premises and in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Kellyn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Gorman, Allan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James Rowland-Jones,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Sirpal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Dustin Ryan, and Buck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Wood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Карпова И.П. Б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азы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данных. Курс лекций и материалы для практических заданий. – Учебное пособие. – М.: Питер, 2013. – 240 с. </a:t>
            </a:r>
          </a:p>
        </p:txBody>
      </p:sp>
    </p:spTree>
    <p:extLst>
      <p:ext uri="{BB962C8B-B14F-4D97-AF65-F5344CB8AC3E}">
        <p14:creationId xmlns:p14="http://schemas.microsoft.com/office/powerpoint/2010/main" val="400165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Как отличить поток данных от модели данных?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692696"/>
            <a:ext cx="8280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данных показывает тех, кто использует данные или работает с ними. Модель данных этого не предоставляет;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данных показывает метод сбора данных (людей или другие источники, откуда поступает информация). В модели данных этого нет;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данных показывает операции, выполняемые над данными (процессы. Посредством которых данные преобразуются). Модель данных не отображает этого;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данных показывает взаимосвязанные сущности данных. Поток данных этого не предоставляет;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данных показывает атрибуты, характеризующие сущности данных. В потоке данных этого нет.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56992"/>
            <a:ext cx="4248472" cy="33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02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Типы структур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764704"/>
            <a:ext cx="84317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Структуризация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базируется на использовании концепций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«агрегации»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«обобщения».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из первых вариантов структуризации данных был предложен Ассоциацией по языкам обработки данных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Sys-tems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CODASYL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2" y="2852936"/>
            <a:ext cx="819665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984759" y="4365104"/>
            <a:ext cx="52215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Композиция структур данных по версии CODASYL</a:t>
            </a:r>
          </a:p>
        </p:txBody>
      </p:sp>
    </p:spTree>
    <p:extLst>
      <p:ext uri="{BB962C8B-B14F-4D97-AF65-F5344CB8AC3E}">
        <p14:creationId xmlns:p14="http://schemas.microsoft.com/office/powerpoint/2010/main" val="152874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Типы структур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692696"/>
            <a:ext cx="84317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наименьшая поименованная единица данных, к кото-рой СУБД может обращаться непосредственно и с помощью которой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всех остальных структур. Для каждого элемента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должен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определён его тип.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Агрегат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поименованная совокупность элементов данных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записи, которую можно рассматривать как единое целое. Агрегат может быть простым (включающим только элементы данных,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рис. 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составным (включающим наряду с элементами данных и другие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агрегаты рис. б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48" y="3140968"/>
            <a:ext cx="700358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195736" y="5396443"/>
            <a:ext cx="53338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агрегатов: а) простой и б) составной агрегат </a:t>
            </a:r>
          </a:p>
        </p:txBody>
      </p:sp>
    </p:spTree>
    <p:extLst>
      <p:ext uri="{BB962C8B-B14F-4D97-AF65-F5344CB8AC3E}">
        <p14:creationId xmlns:p14="http://schemas.microsoft.com/office/powerpoint/2010/main" val="370806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008" y="44624"/>
            <a:ext cx="8779134" cy="504056"/>
          </a:xfrm>
        </p:spPr>
        <p:txBody>
          <a:bodyPr>
            <a:normAutofit fontScale="90000"/>
          </a:bodyPr>
          <a:lstStyle/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Типы структур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данных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676456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9658" y="692696"/>
            <a:ext cx="8431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Запись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поименованная совокупность элементов данных или элементов данных и агрегатов. Запись – это агрегат, не входящий в состав никакого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агрегата; она может иметь сложную иерархическую структуру, поскольку допускается многократное применение агрегации. Различают тип записи (её структуру) и экземпляр записи, т.е. запись с конкретными значениями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63857" y="4797152"/>
            <a:ext cx="53338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записи типа СОТРУДНИК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55" y="2348880"/>
            <a:ext cx="786240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9645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4159</TotalTime>
  <Words>1292</Words>
  <Application>Microsoft Office PowerPoint</Application>
  <PresentationFormat>Экран (4:3)</PresentationFormat>
  <Paragraphs>313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Курс – «Технологии разработки и защиты баз данных», I семестр</vt:lpstr>
      <vt:lpstr>Понятие модели данных</vt:lpstr>
      <vt:lpstr>Эволюция моделей реализации данных</vt:lpstr>
      <vt:lpstr>Для чего нужно моделирование?</vt:lpstr>
      <vt:lpstr>Моделирование данных и поток данных</vt:lpstr>
      <vt:lpstr>Как отличить поток данных от модели данных?</vt:lpstr>
      <vt:lpstr>Типы структур данных</vt:lpstr>
      <vt:lpstr>Типы структур данных</vt:lpstr>
      <vt:lpstr>Типы структур данных</vt:lpstr>
      <vt:lpstr>Операции над данными</vt:lpstr>
      <vt:lpstr>Ограничения целостности</vt:lpstr>
      <vt:lpstr>Структура управления</vt:lpstr>
      <vt:lpstr>Модели данных</vt:lpstr>
      <vt:lpstr>Иерархическая модель</vt:lpstr>
      <vt:lpstr>Иерархическая модель. Пример.</vt:lpstr>
      <vt:lpstr>Достоинства и недостатки ИМД</vt:lpstr>
      <vt:lpstr>Достоинства и недостатки ИМД</vt:lpstr>
      <vt:lpstr>Примеры</vt:lpstr>
      <vt:lpstr>Сетевая модель</vt:lpstr>
      <vt:lpstr>Сетевая модель. Пример.</vt:lpstr>
      <vt:lpstr>Достоинства и недостатки СМД</vt:lpstr>
      <vt:lpstr>Примеры</vt:lpstr>
      <vt:lpstr>Реляционная модель</vt:lpstr>
      <vt:lpstr>Реляционная модель. Пример.</vt:lpstr>
      <vt:lpstr>Достоинства и недостатки РМД</vt:lpstr>
      <vt:lpstr>Когда следует использовать РМД?</vt:lpstr>
      <vt:lpstr>Примеры</vt:lpstr>
      <vt:lpstr>Объектно-реляционная модель данных</vt:lpstr>
      <vt:lpstr>Примеры</vt:lpstr>
      <vt:lpstr>Объектно-ориентированная модель данных</vt:lpstr>
      <vt:lpstr>Достоинства и недостатки ООМД</vt:lpstr>
      <vt:lpstr>Документ-ориентированная модель. Слабоструктурированные данные</vt:lpstr>
      <vt:lpstr>Документ-ориентированная модель. Слабоструктурированные данные</vt:lpstr>
      <vt:lpstr>Примеры</vt:lpstr>
      <vt:lpstr>Достоинства и недостатки ООМД</vt:lpstr>
      <vt:lpstr>Когда следует использовать документ-ориентированную модель?</vt:lpstr>
      <vt:lpstr>Графовая база данных</vt:lpstr>
      <vt:lpstr>Примеры</vt:lpstr>
      <vt:lpstr>Достоинства и недостатки ГМД</vt:lpstr>
      <vt:lpstr>Столбцовая модель. Столбцово-ориентированная СУБД. </vt:lpstr>
      <vt:lpstr>Примеры</vt:lpstr>
      <vt:lpstr>Достоинства и недостатки столбцово-ориентированной МД</vt:lpstr>
      <vt:lpstr>Обзор современных СУБД </vt:lpstr>
      <vt:lpstr>Выбор СУБД и других программных средств</vt:lpstr>
      <vt:lpstr>SQL Server 2019: Требования к оборудованию и программному обеспечению</vt:lpstr>
      <vt:lpstr>SQL Server 2019: Требования к оборудованию и программному обеспечению</vt:lpstr>
      <vt:lpstr>SQL Server 2019: Требования к оборудованию и программному обеспечению</vt:lpstr>
      <vt:lpstr>SQL Server 2019: Требования к оборудованию и программному обеспечению</vt:lpstr>
      <vt:lpstr>SQL Server 2019: Совместимость.</vt:lpstr>
      <vt:lpstr>SQL Server 2019: Требования к дисковому пространству.</vt:lpstr>
      <vt:lpstr>Литература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1083</cp:revision>
  <dcterms:created xsi:type="dcterms:W3CDTF">2020-09-08T03:34:15Z</dcterms:created>
  <dcterms:modified xsi:type="dcterms:W3CDTF">2022-09-06T07:25:01Z</dcterms:modified>
</cp:coreProperties>
</file>